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7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5" Type="http://schemas.openxmlformats.org/officeDocument/2006/relationships/image" Target="../media/image17.wmf"/><Relationship Id="rId4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9000"/>
                <a:satMod val="300000"/>
              </a:schemeClr>
              <a:schemeClr val="bg2">
                <a:tint val="90000"/>
                <a:satMod val="22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90000" sy="9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159674B-0CB4-4164-9325-074AC7E73772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4AC5CAD-846B-4733-97A2-89D93D516F2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emf"/><Relationship Id="rId3" Type="http://schemas.microsoft.com/office/2007/relationships/media" Target="../media/media6.wav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4.bin"/><Relationship Id="rId2" Type="http://schemas.openxmlformats.org/officeDocument/2006/relationships/tags" Target="../tags/tag1.xml"/><Relationship Id="rId1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5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wmf"/><Relationship Id="rId10" Type="http://schemas.openxmlformats.org/officeDocument/2006/relationships/oleObject" Target="../embeddings/oleObject3.bin"/><Relationship Id="rId4" Type="http://schemas.openxmlformats.org/officeDocument/2006/relationships/audio" Target="../media/media6.wav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762000" y="76200"/>
            <a:ext cx="7924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Pascal's Principle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98425" y="838200"/>
            <a:ext cx="8939213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57150">
              <a:spcBef>
                <a:spcPts val="1613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Pascal's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Principle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00" dirty="0" smtClean="0">
                <a:solidFill>
                  <a:srgbClr val="111111"/>
                </a:solidFill>
                <a:latin typeface="Arial Bold" charset="0"/>
                <a:cs typeface="Arial Bold" charset="0"/>
                <a:sym typeface="Arial Bold" charset="0"/>
              </a:rPr>
              <a:t>An </a:t>
            </a:r>
            <a:r>
              <a:rPr lang="en-US" altLang="en-US" sz="2700" dirty="0">
                <a:solidFill>
                  <a:srgbClr val="111111"/>
                </a:solidFill>
                <a:latin typeface="Arial Bold" charset="0"/>
                <a:cs typeface="Arial Bold" charset="0"/>
                <a:sym typeface="Arial Bold" charset="0"/>
              </a:rPr>
              <a:t>external pressure applied to an enclosed fluid is transmitted to every point within the fluid.</a:t>
            </a:r>
          </a:p>
        </p:txBody>
      </p:sp>
      <p:pic>
        <p:nvPicPr>
          <p:cNvPr id="6" name="Picture 2" descr="Applying PascalPrinciple&#10;■ As the pressure transmitted through&#10;the fluid is the same, and as pressure,&#10;, therefore :&#10;Where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799"/>
            <a:ext cx="8839200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75"/>
    </mc:Choice>
    <mc:Fallback xmlns="">
      <p:transition spd="slow" advTm="13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 preferRelativeResize="0"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0"/>
            <a:ext cx="8138160" cy="32004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Picture 2" descr="Applicationof PascalPrinciple&#10;Hydraulic Lift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"/>
            <a:ext cx="8138160" cy="34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3"/>
    </mc:Choice>
    <mc:Fallback xmlns="">
      <p:transition spd="slow" advTm="2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pplicationof PascalPrinciple&#10;Lever Piston A Piston B Effect&#10;Step-down&#10;(small piston&#10;is pushed&#10;down)&#10;Open Close The hydrau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1534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1"/>
    </mc:Choice>
    <mc:Fallback xmlns="">
      <p:transition spd="slow" advTm="2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990600" y="90738"/>
            <a:ext cx="8153400" cy="66910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IQ" dirty="0" smtClean="0">
                <a:latin typeface="Times New Roman" pitchFamily="18" charset="0"/>
              </a:rPr>
              <a:t>إن </a:t>
            </a:r>
            <a:r>
              <a:rPr lang="ar-IQ" dirty="0">
                <a:latin typeface="Times New Roman" pitchFamily="18" charset="0"/>
              </a:rPr>
              <a:t>هذه الزيادة في الضغط ستنتقل إلى المكبس </a:t>
            </a:r>
            <a:r>
              <a:rPr lang="en-US" dirty="0">
                <a:latin typeface="Times New Roman" pitchFamily="18" charset="0"/>
              </a:rPr>
              <a:t>2</a:t>
            </a:r>
            <a:r>
              <a:rPr lang="ar-IQ" dirty="0">
                <a:latin typeface="Times New Roman" pitchFamily="18" charset="0"/>
              </a:rPr>
              <a:t>، أي أن</a:t>
            </a:r>
            <a:r>
              <a:rPr lang="ar-IQ" dirty="0" smtClean="0">
                <a:latin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</a:rPr>
              <a:t>                                                                                                  (1)</a:t>
            </a:r>
          </a:p>
          <a:p>
            <a:pPr algn="just" rtl="1">
              <a:defRPr/>
            </a:pPr>
            <a:r>
              <a:rPr lang="en-US" dirty="0" smtClean="0">
                <a:latin typeface="Times New Roman" pitchFamily="18" charset="0"/>
              </a:rPr>
              <a:t> (2)</a:t>
            </a:r>
            <a:endParaRPr lang="ar-IQ" dirty="0" smtClean="0">
              <a:latin typeface="Times New Roman" pitchFamily="18" charset="0"/>
            </a:endParaRPr>
          </a:p>
          <a:p>
            <a:pPr algn="just" rtl="1">
              <a:defRPr/>
            </a:pPr>
            <a:endParaRPr lang="en-US" dirty="0" smtClean="0">
              <a:latin typeface="Arial" charset="0"/>
            </a:endParaRPr>
          </a:p>
          <a:p>
            <a:pPr algn="just" rtl="1">
              <a:defRPr/>
            </a:pPr>
            <a:r>
              <a:rPr lang="ar-IQ" dirty="0" smtClean="0">
                <a:latin typeface="Arial" charset="0"/>
              </a:rPr>
              <a:t>وبمساواة </a:t>
            </a:r>
            <a:r>
              <a:rPr lang="ar-IQ" dirty="0">
                <a:latin typeface="Arial" charset="0"/>
              </a:rPr>
              <a:t>المعادلتين </a:t>
            </a:r>
            <a:r>
              <a:rPr lang="en-US" dirty="0">
                <a:latin typeface="Arial" charset="0"/>
              </a:rPr>
              <a:t>1</a:t>
            </a:r>
            <a:r>
              <a:rPr lang="ar-IQ" dirty="0">
                <a:latin typeface="Arial" charset="0"/>
              </a:rPr>
              <a:t>و</a:t>
            </a:r>
            <a:r>
              <a:rPr lang="en-US" dirty="0">
                <a:latin typeface="Arial" charset="0"/>
              </a:rPr>
              <a:t>2</a:t>
            </a:r>
            <a:r>
              <a:rPr lang="ar-IQ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:</a:t>
            </a:r>
          </a:p>
          <a:p>
            <a:pPr algn="r">
              <a:defRPr/>
            </a:pPr>
            <a:r>
              <a:rPr lang="en-US" dirty="0" smtClean="0">
                <a:latin typeface="Arial" charset="0"/>
              </a:rPr>
              <a:t>                                                                                                                       (3)</a:t>
            </a:r>
          </a:p>
          <a:p>
            <a:pPr algn="just" rtl="1">
              <a:defRPr/>
            </a:pPr>
            <a:r>
              <a:rPr lang="ar-IQ" dirty="0" smtClean="0">
                <a:latin typeface="Arial" charset="0"/>
              </a:rPr>
              <a:t>ومن </a:t>
            </a:r>
            <a:r>
              <a:rPr lang="ar-IQ" dirty="0">
                <a:latin typeface="Arial" charset="0"/>
              </a:rPr>
              <a:t>المعادلة </a:t>
            </a:r>
            <a:r>
              <a:rPr lang="en-US" dirty="0">
                <a:latin typeface="Arial" charset="0"/>
              </a:rPr>
              <a:t>3</a:t>
            </a:r>
            <a:r>
              <a:rPr lang="ar-IQ" dirty="0">
                <a:latin typeface="Arial" charset="0"/>
              </a:rPr>
              <a:t> نحصل:</a:t>
            </a:r>
          </a:p>
          <a:p>
            <a:pPr algn="r">
              <a:defRPr/>
            </a:pPr>
            <a:r>
              <a:rPr lang="en-US" dirty="0">
                <a:latin typeface="Arial" charset="0"/>
              </a:rPr>
              <a:t>                                                                                                                       (4)</a:t>
            </a:r>
            <a:endParaRPr lang="ar-IQ" dirty="0">
              <a:latin typeface="Arial" charset="0"/>
            </a:endParaRPr>
          </a:p>
          <a:p>
            <a:pPr algn="just" rtl="1"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1088916" cy="88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49" y="1722353"/>
            <a:ext cx="1082156" cy="8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42" y="3637392"/>
            <a:ext cx="1230258" cy="10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5234259"/>
            <a:ext cx="1600201" cy="101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76200"/>
            <a:ext cx="8229600" cy="6705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dirty="0" smtClean="0">
                <a:latin typeface="Times New Roman" pitchFamily="18" charset="0"/>
                <a:cs typeface="Arial" charset="0"/>
              </a:rPr>
              <a:t>تسليط </a:t>
            </a:r>
            <a:r>
              <a:rPr lang="ar-IQ" dirty="0">
                <a:latin typeface="Times New Roman" pitchFamily="18" charset="0"/>
                <a:cs typeface="Arial" charset="0"/>
              </a:rPr>
              <a:t>ضغط اكبر باستخدام قوة صغيرة.</a:t>
            </a:r>
          </a:p>
          <a:p>
            <a:pPr marL="0" indent="0" algn="r">
              <a:buNone/>
            </a:pPr>
            <a:r>
              <a:rPr lang="en-US" dirty="0" smtClean="0">
                <a:latin typeface="Times New Roman" pitchFamily="18" charset="0"/>
                <a:cs typeface="Arial" charset="0"/>
              </a:rPr>
              <a:t>(A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2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/A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1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)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 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مضروبا بعامل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(F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2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 </a:t>
            </a:r>
            <a:r>
              <a:rPr lang="ar-IQ" dirty="0">
                <a:latin typeface="Times New Roman" pitchFamily="18" charset="0"/>
                <a:cs typeface="Arial" charset="0"/>
              </a:rPr>
              <a:t>تساوي القوة </a:t>
            </a:r>
            <a:r>
              <a:rPr lang="en-US" dirty="0">
                <a:latin typeface="Times New Roman" pitchFamily="18" charset="0"/>
                <a:cs typeface="Arial" charset="0"/>
              </a:rPr>
              <a:t>F</a:t>
            </a:r>
            <a:r>
              <a:rPr lang="en-US" baseline="-25000" dirty="0">
                <a:latin typeface="Times New Roman" pitchFamily="18" charset="0"/>
                <a:cs typeface="Arial" charset="0"/>
              </a:rPr>
              <a:t>1</a:t>
            </a:r>
            <a:r>
              <a:rPr lang="ar-IQ" dirty="0">
                <a:latin typeface="Times New Roman" pitchFamily="18" charset="0"/>
                <a:cs typeface="Arial" charset="0"/>
              </a:rPr>
              <a:t> 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( </a:t>
            </a:r>
            <a:r>
              <a:rPr lang="ar-IQ" dirty="0">
                <a:latin typeface="Times New Roman" pitchFamily="18" charset="0"/>
                <a:cs typeface="Arial" charset="0"/>
              </a:rPr>
              <a:t>إن القوة </a:t>
            </a:r>
            <a:endParaRPr lang="en-US" dirty="0" smtClean="0">
              <a:latin typeface="Times New Roman" pitchFamily="18" charset="0"/>
              <a:cs typeface="Arial" charset="0"/>
            </a:endParaRPr>
          </a:p>
          <a:p>
            <a:pPr marL="0" indent="0" algn="r">
              <a:buNone/>
            </a:pPr>
            <a:r>
              <a:rPr lang="ar-IQ" dirty="0" smtClean="0">
                <a:latin typeface="Times New Roman" pitchFamily="18" charset="0"/>
                <a:cs typeface="Arial" charset="0"/>
              </a:rPr>
              <a:t>) 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A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2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/A</a:t>
            </a:r>
            <a:r>
              <a:rPr lang="en-US" baseline="-25000" dirty="0" smtClean="0">
                <a:latin typeface="Times New Roman" pitchFamily="18" charset="0"/>
                <a:cs typeface="Arial" charset="0"/>
              </a:rPr>
              <a:t>1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 </a:t>
            </a:r>
            <a:r>
              <a:rPr lang="ar-IQ" dirty="0">
                <a:latin typeface="Times New Roman" pitchFamily="18" charset="0"/>
                <a:cs typeface="Arial" charset="0"/>
              </a:rPr>
              <a:t>فكلما 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كانت</a:t>
            </a:r>
            <a:r>
              <a:rPr lang="ar-IQ" dirty="0">
                <a:latin typeface="Times New Roman" pitchFamily="18" charset="0"/>
                <a:cs typeface="Arial" charset="0"/>
              </a:rPr>
              <a:t> أي أن مقدار الربح في القوة </a:t>
            </a:r>
            <a:r>
              <a:rPr lang="ar-IQ" dirty="0" smtClean="0">
                <a:latin typeface="Times New Roman" pitchFamily="18" charset="0"/>
                <a:cs typeface="Arial" charset="0"/>
              </a:rPr>
              <a:t>تحدده ( </a:t>
            </a:r>
          </a:p>
          <a:p>
            <a:pPr marL="0" indent="0" algn="r" rtl="1">
              <a:buNone/>
            </a:pPr>
            <a:r>
              <a:rPr lang="ar-IQ" dirty="0" smtClean="0">
                <a:latin typeface="Times New Roman" pitchFamily="18" charset="0"/>
                <a:cs typeface="Arial" charset="0"/>
              </a:rPr>
              <a:t>فكلما </a:t>
            </a:r>
            <a:r>
              <a:rPr lang="ar-IQ" dirty="0">
                <a:latin typeface="Times New Roman" pitchFamily="18" charset="0"/>
                <a:cs typeface="Arial" charset="0"/>
              </a:rPr>
              <a:t>كانت </a:t>
            </a:r>
            <a:r>
              <a:rPr lang="en-US" dirty="0">
                <a:latin typeface="Times New Roman" pitchFamily="18" charset="0"/>
                <a:cs typeface="Arial" charset="0"/>
              </a:rPr>
              <a:t>A</a:t>
            </a:r>
            <a:r>
              <a:rPr lang="en-US" baseline="-25000" dirty="0">
                <a:latin typeface="Times New Roman" pitchFamily="18" charset="0"/>
                <a:cs typeface="Arial" charset="0"/>
              </a:rPr>
              <a:t>2</a:t>
            </a:r>
            <a:r>
              <a:rPr lang="ar-IQ" dirty="0">
                <a:latin typeface="Times New Roman" pitchFamily="18" charset="0"/>
                <a:cs typeface="Arial" charset="0"/>
              </a:rPr>
              <a:t> اكبر من </a:t>
            </a:r>
            <a:r>
              <a:rPr lang="en-US" dirty="0">
                <a:latin typeface="Times New Roman" pitchFamily="18" charset="0"/>
                <a:cs typeface="Arial" charset="0"/>
              </a:rPr>
              <a:t>A</a:t>
            </a:r>
            <a:r>
              <a:rPr lang="en-US" baseline="-25000" dirty="0">
                <a:latin typeface="Times New Roman" pitchFamily="18" charset="0"/>
                <a:cs typeface="Arial" charset="0"/>
              </a:rPr>
              <a:t>1</a:t>
            </a:r>
            <a:r>
              <a:rPr lang="ar-IQ" dirty="0">
                <a:latin typeface="Times New Roman" pitchFamily="18" charset="0"/>
                <a:cs typeface="Arial" charset="0"/>
              </a:rPr>
              <a:t> أمكن الحصول على ضغط اكبر. لهذا فان مثل هذا المكبس سيكون قادرا على رفع ثقل اكبر أو تسليط ضغط اكبر باستخدام قوة صغيرة.</a:t>
            </a:r>
          </a:p>
          <a:p>
            <a:pPr marL="0" indent="0" algn="r">
              <a:buNone/>
            </a:pPr>
            <a:endParaRPr lang="ar-IQ" dirty="0">
              <a:latin typeface="Times New Roman" pitchFamily="18" charset="0"/>
              <a:cs typeface="Arial" charset="0"/>
            </a:endParaRPr>
          </a:p>
          <a:p>
            <a:pPr marL="0" indent="0" algn="r">
              <a:buNone/>
            </a:pPr>
            <a:endParaRPr lang="ar-IQ" dirty="0" smtClean="0">
              <a:latin typeface="Times New Roman" pitchFamily="18" charset="0"/>
              <a:cs typeface="Arial" charset="0"/>
            </a:endParaRPr>
          </a:p>
          <a:p>
            <a:pPr marL="0" indent="0" algn="r">
              <a:buNone/>
            </a:pPr>
            <a:r>
              <a:rPr lang="ar-IQ" dirty="0" smtClean="0">
                <a:latin typeface="Times New Roman" pitchFamily="18" charset="0"/>
                <a:cs typeface="Arial" charset="0"/>
              </a:rPr>
              <a:t> </a:t>
            </a:r>
            <a:endParaRPr lang="en-US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4"/>
    </mc:Choice>
    <mc:Fallback xmlns="">
      <p:transition spd="slow" advTm="2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81001"/>
            <a:ext cx="8229600" cy="1295400"/>
          </a:xfrm>
        </p:spPr>
        <p:txBody>
          <a:bodyPr/>
          <a:lstStyle/>
          <a:p>
            <a:r>
              <a:rPr lang="en-US" dirty="0"/>
              <a:t>Consider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/>
              <a:t> moving through a distance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How large is the volume of the liquid displaced?</a:t>
            </a:r>
          </a:p>
        </p:txBody>
      </p:sp>
      <p:graphicFrame>
        <p:nvGraphicFramePr>
          <p:cNvPr id="5" name="كائن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03465"/>
              </p:ext>
            </p:extLst>
          </p:nvPr>
        </p:nvGraphicFramePr>
        <p:xfrm>
          <a:off x="1888980" y="1828800"/>
          <a:ext cx="217660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6" imgW="1200157" imgH="304755" progId="Equation.3">
                  <p:embed/>
                </p:oleObj>
              </mc:Choice>
              <mc:Fallback>
                <p:oleObj name="Equation" r:id="rId6" imgW="1200157" imgH="304755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Gray">
                      <a:xfrm>
                        <a:off x="1888980" y="1828800"/>
                        <a:ext cx="2176607" cy="609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-327819" y="3124200"/>
            <a:ext cx="621427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685800" lvl="1" indent="-228600" algn="l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 typeface="Monotype Sorts" charset="2"/>
              <a:buChar char="ç"/>
            </a:pPr>
            <a:r>
              <a:rPr lang="en-US" sz="2800" i="0" dirty="0"/>
              <a:t>This volume determines the displacement of </a:t>
            </a:r>
            <a:r>
              <a:rPr lang="en-US" sz="2800" i="0" dirty="0" smtClean="0"/>
              <a:t>the </a:t>
            </a:r>
            <a:r>
              <a:rPr lang="en-US" sz="2800" i="0" dirty="0"/>
              <a:t>large piston.</a:t>
            </a:r>
          </a:p>
        </p:txBody>
      </p:sp>
      <p:graphicFrame>
        <p:nvGraphicFramePr>
          <p:cNvPr id="7" name="كائن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461765"/>
              </p:ext>
            </p:extLst>
          </p:nvPr>
        </p:nvGraphicFramePr>
        <p:xfrm>
          <a:off x="1143000" y="4259119"/>
          <a:ext cx="1658938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8" imgW="1142930" imgH="304755" progId="Equation.3">
                  <p:embed/>
                </p:oleObj>
              </mc:Choice>
              <mc:Fallback>
                <p:oleObj name="Equation" r:id="rId8" imgW="1142930" imgH="304755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Gray">
                      <a:xfrm>
                        <a:off x="1143000" y="4259119"/>
                        <a:ext cx="1658938" cy="3444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124200" y="4117975"/>
            <a:ext cx="2762250" cy="758825"/>
            <a:chOff x="2179" y="2578"/>
            <a:chExt cx="1740" cy="478"/>
          </a:xfrm>
        </p:grpSpPr>
        <p:sp>
          <p:nvSpPr>
            <p:cNvPr id="9" name="AutoShape 10"/>
            <p:cNvSpPr>
              <a:spLocks noChangeArrowheads="1"/>
            </p:cNvSpPr>
            <p:nvPr/>
          </p:nvSpPr>
          <p:spPr bwMode="blackGray">
            <a:xfrm>
              <a:off x="2179" y="2718"/>
              <a:ext cx="327" cy="179"/>
            </a:xfrm>
            <a:prstGeom prst="rightArrow">
              <a:avLst>
                <a:gd name="adj1" fmla="val 50000"/>
                <a:gd name="adj2" fmla="val 45670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" name="Object 11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7138505"/>
                </p:ext>
              </p:extLst>
            </p:nvPr>
          </p:nvGraphicFramePr>
          <p:xfrm>
            <a:off x="2803" y="2586"/>
            <a:ext cx="1080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" name="Equation" r:id="rId10" imgW="1193760" imgH="672840" progId="Equation.3">
                    <p:embed/>
                  </p:oleObj>
                </mc:Choice>
                <mc:Fallback>
                  <p:oleObj name="Equation" r:id="rId10" imgW="1193760" imgH="67284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blackGray">
                        <a:xfrm>
                          <a:off x="2803" y="2586"/>
                          <a:ext cx="1080" cy="462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AutoShape 12"/>
            <p:cNvSpPr>
              <a:spLocks noChangeArrowheads="1"/>
            </p:cNvSpPr>
            <p:nvPr/>
          </p:nvSpPr>
          <p:spPr bwMode="blackGray">
            <a:xfrm>
              <a:off x="2772" y="2578"/>
              <a:ext cx="1147" cy="478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124200" y="4905381"/>
            <a:ext cx="5297488" cy="733426"/>
            <a:chOff x="2031" y="3091"/>
            <a:chExt cx="3337" cy="462"/>
          </a:xfrm>
          <a:solidFill>
            <a:schemeClr val="accent1"/>
          </a:solidFill>
        </p:grpSpPr>
        <p:sp>
          <p:nvSpPr>
            <p:cNvPr id="13" name="AutoShape 15"/>
            <p:cNvSpPr>
              <a:spLocks noChangeArrowheads="1"/>
            </p:cNvSpPr>
            <p:nvPr/>
          </p:nvSpPr>
          <p:spPr bwMode="blackGray">
            <a:xfrm>
              <a:off x="2031" y="3189"/>
              <a:ext cx="327" cy="179"/>
            </a:xfrm>
            <a:prstGeom prst="rightArrow">
              <a:avLst>
                <a:gd name="adj1" fmla="val 50000"/>
                <a:gd name="adj2" fmla="val 456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" name="Object 16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1465149"/>
                </p:ext>
              </p:extLst>
            </p:nvPr>
          </p:nvGraphicFramePr>
          <p:xfrm>
            <a:off x="2440" y="3091"/>
            <a:ext cx="2928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" name="معادلة" r:id="rId12" imgW="3238200" imgH="672840" progId="Equation.3">
                    <p:embed/>
                  </p:oleObj>
                </mc:Choice>
                <mc:Fallback>
                  <p:oleObj name="معادلة" r:id="rId12" imgW="3238200" imgH="672840" progId="Equation.3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blackGray">
                        <a:xfrm>
                          <a:off x="2440" y="3091"/>
                          <a:ext cx="2928" cy="462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3"/>
          <p:cNvSpPr>
            <a:spLocks noChangeArrowheads="1"/>
          </p:cNvSpPr>
          <p:nvPr/>
        </p:nvSpPr>
        <p:spPr bwMode="blackGray">
          <a:xfrm>
            <a:off x="381000" y="5638800"/>
            <a:ext cx="8763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80000"/>
              <a:buFont typeface="Monotype Sorts" charset="2"/>
              <a:buChar char="l"/>
            </a:pPr>
            <a:r>
              <a:rPr lang="en-US" sz="2800" i="0" dirty="0">
                <a:latin typeface="Times New Roman" pitchFamily="18" charset="0"/>
                <a:cs typeface="Times New Roman" pitchFamily="18" charset="0"/>
              </a:rPr>
              <a:t>Therefore the work done by F</a:t>
            </a:r>
            <a:r>
              <a:rPr lang="en-US" sz="2800" i="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0" dirty="0">
                <a:latin typeface="Times New Roman" pitchFamily="18" charset="0"/>
                <a:cs typeface="Times New Roman" pitchFamily="18" charset="0"/>
              </a:rPr>
              <a:t> equals the work done </a:t>
            </a:r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80000"/>
              <a:buFont typeface="Monotype Sorts" charset="2"/>
              <a:buChar char="l"/>
            </a:pPr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    F</a:t>
            </a:r>
            <a:r>
              <a:rPr lang="en-US" sz="2800" i="0" baseline="-25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i="0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800" i="0" dirty="0">
                <a:latin typeface="Times New Roman" pitchFamily="18" charset="0"/>
                <a:cs typeface="Times New Roman" pitchFamily="18" charset="0"/>
              </a:rPr>
              <a:t>have NOT obtained “something for nothing</a:t>
            </a:r>
            <a:r>
              <a:rPr lang="en-US" sz="3600" i="0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6048375" y="1630362"/>
            <a:ext cx="2790825" cy="2484438"/>
            <a:chOff x="672" y="2064"/>
            <a:chExt cx="1968" cy="1776"/>
          </a:xfrm>
        </p:grpSpPr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672" y="2064"/>
              <a:ext cx="1968" cy="1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1" name="Object 6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16113610"/>
                </p:ext>
              </p:extLst>
            </p:nvPr>
          </p:nvGraphicFramePr>
          <p:xfrm>
            <a:off x="746" y="2169"/>
            <a:ext cx="1846" cy="1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" name="Microsoft Drawing" r:id="rId14" imgW="5106960" imgH="4493880" progId="MSDraw">
                    <p:embed/>
                  </p:oleObj>
                </mc:Choice>
                <mc:Fallback>
                  <p:oleObj name="Microsoft Drawing" r:id="rId14" imgW="5106960" imgH="4493880" progId="MSDraw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" y="2169"/>
                          <a:ext cx="1846" cy="162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71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83"/>
    </mc:Choice>
    <mc:Fallback xmlns="">
      <p:transition spd="slow" advTm="16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bldLvl="2" autoUpdateAnimBg="0"/>
      <p:bldP spid="6" grpId="0" build="p" bldLvl="2" autoUpdateAnimBg="0"/>
      <p:bldP spid="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-76199"/>
            <a:ext cx="8153400" cy="71096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u="sng" dirty="0"/>
              <a:t>Example </a:t>
            </a:r>
            <a:r>
              <a:rPr lang="en-US" sz="2800" b="1" i="1" u="sng" dirty="0" smtClean="0"/>
              <a:t>:</a:t>
            </a:r>
            <a:endParaRPr lang="en-US" sz="2800" i="1" u="sng" dirty="0"/>
          </a:p>
          <a:p>
            <a:r>
              <a:rPr lang="en-US" sz="2000" dirty="0"/>
              <a:t>In a car lift used in a service station, compressed air exerts </a:t>
            </a:r>
            <a:r>
              <a:rPr lang="en-US" sz="2000" dirty="0" smtClean="0"/>
              <a:t>a force </a:t>
            </a:r>
            <a:r>
              <a:rPr lang="en-US" sz="2000" dirty="0"/>
              <a:t>on a small piston that has a circular cross section and </a:t>
            </a:r>
            <a:r>
              <a:rPr lang="en-US" sz="2000" dirty="0" smtClean="0"/>
              <a:t>a radius </a:t>
            </a:r>
            <a:r>
              <a:rPr lang="en-US" sz="2000" dirty="0"/>
              <a:t>of 5.00 cm. This pressure is transmitted by a liquid to </a:t>
            </a:r>
            <a:r>
              <a:rPr lang="en-US" sz="2000" dirty="0" smtClean="0"/>
              <a:t>a piston </a:t>
            </a:r>
            <a:r>
              <a:rPr lang="en-US" sz="2000" dirty="0"/>
              <a:t>that has a radius of 15.0 cm. What force must the </a:t>
            </a:r>
            <a:r>
              <a:rPr lang="en-US" sz="2000" dirty="0" smtClean="0"/>
              <a:t>compressed air </a:t>
            </a:r>
            <a:r>
              <a:rPr lang="en-US" sz="2000" dirty="0"/>
              <a:t>exert to lift a car weighing 13 300 N? What </a:t>
            </a:r>
            <a:r>
              <a:rPr lang="en-US" sz="2000" dirty="0" smtClean="0"/>
              <a:t>air pressure </a:t>
            </a:r>
            <a:r>
              <a:rPr lang="en-US" sz="2000" dirty="0"/>
              <a:t>produces this force?</a:t>
            </a:r>
          </a:p>
          <a:p>
            <a:pPr algn="r" rtl="1"/>
            <a:r>
              <a:rPr lang="ar-SA" sz="2000" dirty="0"/>
              <a:t>في المكبس الهيدروليكى المستخدم في محطات السيارات , تبذل قوة على مكبس صغير له مقطع مستعرض دائرى نصف قطرة </a:t>
            </a:r>
            <a:r>
              <a:rPr lang="en-US" sz="2000" dirty="0"/>
              <a:t>5 cm</a:t>
            </a:r>
            <a:r>
              <a:rPr lang="ar-SA" sz="2000" dirty="0"/>
              <a:t> . ينتقل الضغط بواسطة السائل الى مكبس اخر نصف قطرة </a:t>
            </a:r>
            <a:r>
              <a:rPr lang="en-US" sz="2000" dirty="0"/>
              <a:t>15 cm</a:t>
            </a:r>
            <a:r>
              <a:rPr lang="ar-SA" sz="2000" dirty="0"/>
              <a:t> . ما هى القوة اللازمة لرفع سيارة تزن </a:t>
            </a:r>
            <a:r>
              <a:rPr lang="en-US" sz="2000" dirty="0"/>
              <a:t>13300 N</a:t>
            </a:r>
            <a:r>
              <a:rPr lang="ar-SA" sz="2000" dirty="0"/>
              <a:t> . احسب ضغط الهواء الذى تولدة هذه </a:t>
            </a:r>
            <a:r>
              <a:rPr lang="ar-SA" sz="2000" dirty="0" smtClean="0"/>
              <a:t>القوة ؟</a:t>
            </a:r>
            <a:endParaRPr lang="en-US" sz="2000" dirty="0"/>
          </a:p>
          <a:p>
            <a:r>
              <a:rPr lang="en-US" sz="3200" b="1" u="sng" dirty="0" smtClean="0"/>
              <a:t>Solution</a:t>
            </a:r>
            <a:r>
              <a:rPr lang="en-US" sz="3200" u="sng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صورة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4794392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4" y="4959927"/>
            <a:ext cx="4919083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24"/>
    </mc:Choice>
    <mc:Fallback xmlns="">
      <p:transition spd="slow" advTm="10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9|0.8|0.5|1.5|0.6|10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70</TotalTime>
  <Words>304</Words>
  <Application>Microsoft Office PowerPoint</Application>
  <PresentationFormat>عرض على الشاشة (3:4)‏</PresentationFormat>
  <Paragraphs>35</Paragraphs>
  <Slides>7</Slides>
  <Notes>0</Notes>
  <HiddenSlides>0</HiddenSlides>
  <MMClips>7</MMClips>
  <ScaleCrop>false</ScaleCrop>
  <HeadingPairs>
    <vt:vector size="6" baseType="variant">
      <vt:variant>
        <vt:lpstr>نسق</vt:lpstr>
      </vt:variant>
      <vt:variant>
        <vt:i4>1</vt:i4>
      </vt:variant>
      <vt:variant>
        <vt:lpstr>خوادم OLE مضمنة</vt:lpstr>
      </vt:variant>
      <vt:variant>
        <vt:i4>3</vt:i4>
      </vt:variant>
      <vt:variant>
        <vt:lpstr>عناوين الشرائح</vt:lpstr>
      </vt:variant>
      <vt:variant>
        <vt:i4>7</vt:i4>
      </vt:variant>
    </vt:vector>
  </HeadingPairs>
  <TitlesOfParts>
    <vt:vector size="11" baseType="lpstr">
      <vt:lpstr>انقلاب</vt:lpstr>
      <vt:lpstr>Equation</vt:lpstr>
      <vt:lpstr>معادلة</vt:lpstr>
      <vt:lpstr>Microsoft Drawing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7</cp:revision>
  <dcterms:created xsi:type="dcterms:W3CDTF">2020-06-20T20:53:19Z</dcterms:created>
  <dcterms:modified xsi:type="dcterms:W3CDTF">2020-07-19T22:18:02Z</dcterms:modified>
</cp:coreProperties>
</file>